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5" r:id="rId4"/>
    <p:sldId id="272" r:id="rId5"/>
    <p:sldId id="267" r:id="rId6"/>
    <p:sldId id="258" r:id="rId7"/>
    <p:sldId id="261" r:id="rId8"/>
    <p:sldId id="268" r:id="rId9"/>
    <p:sldId id="269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8" r:id="rId18"/>
    <p:sldId id="276" r:id="rId19"/>
    <p:sldId id="277" r:id="rId20"/>
    <p:sldId id="286" r:id="rId21"/>
    <p:sldId id="284" r:id="rId22"/>
    <p:sldId id="280" r:id="rId23"/>
    <p:sldId id="281" r:id="rId24"/>
    <p:sldId id="282" r:id="rId25"/>
    <p:sldId id="283" r:id="rId26"/>
    <p:sldId id="279" r:id="rId27"/>
    <p:sldId id="274" r:id="rId28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2D0C4-3D64-4999-9C1E-C688E6B98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F33E6E-49C8-4BC0-BD1B-445B0FA69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5C8514-62CB-411A-8A03-B922395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54022-453F-4073-8198-7A6D30EE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83897-5668-4AA1-B730-DF5FB277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9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2AFB4-3BC7-4D24-8CD5-E75BAB57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E17B2F-AD71-4D86-AEFC-9BCB13693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9CA12-FD94-44B7-A3FA-FFABF7B2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D7777-6E53-42AB-AFE2-0A945536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F8426-5E08-47EE-8089-7DAA5CAE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81C4EC-129E-45A0-9DEE-836D885BF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F08AFC-3D80-43F0-ADC0-492310038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9FEB5-2DD6-4482-9341-1D61862C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F3050-5617-40D5-9100-63A40845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DE1D0-29F6-454F-B75E-537FBC3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1863D-91DE-4A5B-BDD3-AD22DDF3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26E84-AF85-4262-A8EC-D1E0F7AB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673F9-4390-4479-8AF7-C21B7D7B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E145A-20E9-4B0E-B785-2D745A79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339D1-3588-4194-8EB5-F32A1C56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177F0-2DDE-41F9-ABAA-C5B16519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31884-F61D-4FDD-AB48-0ECCBB8B2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D1E654-7D65-4AFF-9210-EB2E8DE6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1CA84-7AAE-4A70-B8CC-DEEC003A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75384-EC30-4ED3-8E4F-C30E0078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B755E-77DF-48AA-B837-1DF35A65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B9351-EBBB-493C-9A12-7BF80B903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40460C-45FA-4831-B34A-CE891AE3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5D73C5-68FE-470C-916A-CE4B0945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465C34-A357-4B11-9DC0-BF660FA2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D1DD5C-BCAE-4B9A-B27B-8B431CA9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F1AD5-77A8-4607-BD37-7E688149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CC0FB-D05D-42A7-928C-8DA3AA593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E5B518-5B6E-4061-8D8C-3C38CC9B3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52AC31-E0C3-40DA-8549-223FC33F8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9BD498-0618-4C30-8BD3-69AFD637F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9E680C-C0C2-48A4-8A0D-6E744C58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F6CE9A-B684-46E5-81E9-1A171280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EC1C60-8621-4922-8FEB-D59697EF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28583-E4FA-4E43-AB6D-347A93B8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BC5653-F592-47DE-B5D5-25989DFC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FDA524-EFC8-4BDC-BF0F-68B1B218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D6F687-792E-4620-87A5-CFA571FF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A52CEC-A228-46B7-AE46-FC821146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3E46AF-193C-4BFF-B55A-A9CAF2BA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83E861-25A9-4061-B0C9-5AE8FD21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9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97CB1-91E2-4895-BB00-9BCC5454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9BA52-C9C9-49C1-BA29-656296CD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269A76-B969-4CDC-9467-D3442184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18A480-D233-4B69-8C52-C2356C12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2D06F-7A5F-4D0A-8A0D-23E00494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C1CFB-C547-441E-9A27-C5ABD75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3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AA2C-C16E-44E9-9310-F085BB9F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7EB43E-6612-4099-AE55-E35480961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51582-7008-4EC2-9168-F0D0D1E53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91C6B-532B-4D15-9DAC-D8C13438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96EEE-71DB-4372-93EC-072FD512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F4EAF5-F2CC-4166-8A20-DC8B0639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1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7D6E8-2C3E-499E-878A-7B467AE6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CD115-1D74-49B3-A93F-16A5B9B38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A274C-A8E9-446D-BC79-87823E467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329E-C0FD-4785-8194-A93EF0A3C36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51DBB-F878-4806-BD98-F0CE91E03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F7952-2BC5-416B-8C46-00907E162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B39D-6821-4013-A6D9-8C04FBC6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office@nic-safety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ic-safety.ru/" TargetMode="External"/><Relationship Id="rId5" Type="http://schemas.openxmlformats.org/officeDocument/2006/relationships/hyperlink" Target="mailto:fkc-zakupki@mail.ru" TargetMode="External"/><Relationship Id="rId4" Type="http://schemas.openxmlformats.org/officeDocument/2006/relationships/hyperlink" Target="https://fkc_ros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office@nic-safety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ic-safety.ru/" TargetMode="External"/><Relationship Id="rId5" Type="http://schemas.openxmlformats.org/officeDocument/2006/relationships/hyperlink" Target="mailto:fkc-zakupki@mail.ru" TargetMode="External"/><Relationship Id="rId4" Type="http://schemas.openxmlformats.org/officeDocument/2006/relationships/hyperlink" Target="https://fkc_ro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01C28B-2E19-4DF1-945A-1BDC034A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200" y="419099"/>
            <a:ext cx="8509000" cy="14538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Научно-практическая конференция по вопросам закупок охранных услуг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CF3ED5-F61D-428B-8F76-BA1F17E8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76" y="1801232"/>
            <a:ext cx="6256448" cy="325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52FC4-B6E0-489C-85B7-BD6A6C227E6D}"/>
              </a:ext>
            </a:extLst>
          </p:cNvPr>
          <p:cNvSpPr txBox="1"/>
          <p:nvPr/>
        </p:nvSpPr>
        <p:spPr>
          <a:xfrm>
            <a:off x="4498596" y="5570182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Москва, 18 мая 2021 г.</a:t>
            </a:r>
          </a:p>
        </p:txBody>
      </p:sp>
    </p:spTree>
    <p:extLst>
      <p:ext uri="{BB962C8B-B14F-4D97-AF65-F5344CB8AC3E}">
        <p14:creationId xmlns:p14="http://schemas.microsoft.com/office/powerpoint/2010/main" val="307553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5DE3C5-AD7B-4702-B9F9-9937A667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5" y="92279"/>
            <a:ext cx="11887200" cy="69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5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8733DE-1D7F-4A40-98AF-31901B9B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0143"/>
            <a:ext cx="10427516" cy="6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5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E1CADB-6F0D-416B-A770-FE0867ED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6" y="343949"/>
            <a:ext cx="10721132" cy="65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27FF5-4864-45F6-BEF4-DCEB7E36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7" y="366522"/>
            <a:ext cx="10578518" cy="6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2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863B9E-DE95-4391-9698-CBB56FAF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5" y="92279"/>
            <a:ext cx="11232858" cy="6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22D7BE-122B-4F7B-B1ED-0C715A9F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9" y="117446"/>
            <a:ext cx="11165747" cy="68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2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AB2452-26DD-4AD0-8559-94C13BBD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7" y="66293"/>
            <a:ext cx="10704353" cy="69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4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44D2F-EBB8-421E-A0C1-BD1B8E32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расчета простого квадратичного отклонения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B7043-E844-4DFA-AEE3-BCD99989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71525"/>
            <a:ext cx="11049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7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B2AC36-2453-4717-AD59-DAFFE9EA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25" y="332231"/>
            <a:ext cx="10692991" cy="658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0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C8DE64-AFE3-4E1D-9542-89D217E9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9" y="195071"/>
            <a:ext cx="10989578" cy="67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01C28B-2E19-4DF1-945A-1BDC034A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200" y="419099"/>
            <a:ext cx="8509000" cy="14538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Научно-практическая конференция по вопросам закупок охранных услуг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Москва, 18 мая 2021 г.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CF3ED5-F61D-428B-8F76-BA1F17E8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47" y="1872982"/>
            <a:ext cx="4493693" cy="2338288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95CD359-A875-4F0C-9377-37E5DFCB6D74}"/>
              </a:ext>
            </a:extLst>
          </p:cNvPr>
          <p:cNvSpPr txBox="1">
            <a:spLocks/>
          </p:cNvSpPr>
          <p:nvPr/>
        </p:nvSpPr>
        <p:spPr>
          <a:xfrm>
            <a:off x="495300" y="4834902"/>
            <a:ext cx="11226800" cy="1532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I </a:t>
            </a:r>
            <a:r>
              <a:rPr lang="ru-RU" sz="3600" b="1" dirty="0">
                <a:solidFill>
                  <a:srgbClr val="C00000"/>
                </a:solidFill>
              </a:rPr>
              <a:t>часть</a:t>
            </a:r>
          </a:p>
          <a:p>
            <a:r>
              <a:rPr lang="ru-RU" sz="4100" dirty="0">
                <a:solidFill>
                  <a:srgbClr val="C00000"/>
                </a:solidFill>
              </a:rPr>
              <a:t>Расчет стоимости НМЦК на оказание охранных услуг </a:t>
            </a:r>
            <a:r>
              <a:rPr lang="ru-RU" sz="2600" b="1" dirty="0"/>
              <a:t>в соответствии с требованиями приказа Росгвардии от 15 февраля 2021 г. № 45 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400A6-5BDF-49D4-B403-BA8797F2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51" y="125761"/>
            <a:ext cx="8510754" cy="1554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7BCE0-8544-431B-B38F-5E305A4D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73" y="125761"/>
            <a:ext cx="2504178" cy="1303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580B0-03F7-4DBD-881F-5E8C5D399982}"/>
              </a:ext>
            </a:extLst>
          </p:cNvPr>
          <p:cNvSpPr txBox="1"/>
          <p:nvPr/>
        </p:nvSpPr>
        <p:spPr>
          <a:xfrm>
            <a:off x="343947" y="1786855"/>
            <a:ext cx="10645629" cy="501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Контактные данные для консультаций и дополнительного обучения по вопросам организации закупок охранных услуг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Комитет по охране объектов государственного заказа ФКЦ РОС </a:t>
            </a:r>
          </a:p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https://fkc</a:t>
            </a:r>
            <a:r>
              <a:rPr lang="ru-RU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_</a:t>
            </a: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ros.ru</a:t>
            </a: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Гадалов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Александр Викторович,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Группы «СТАРК Безопасность», вице-президент ФКЦ РОС.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Эл. почта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fkc-zakupki@mail.ru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 +7 985 550 42 42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Научно-исследовательский центр «Безопасность»</a:t>
            </a:r>
          </a:p>
          <a:p>
            <a:pPr algn="just">
              <a:lnSpc>
                <a:spcPct val="107000"/>
              </a:lnSpc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http://nic-safety.ru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Климочкин Олег Владимирович,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председателя Технического комитета по стандартизации «Антитеррористическая и охранная деятельность» (ТК 208), к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.э.н.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Эл. почта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office@nic-safety.ru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 +7 977 879 57 20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1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01C28B-2E19-4DF1-945A-1BDC034A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200" y="419099"/>
            <a:ext cx="8509000" cy="14538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Научно-практическая конференция по вопросам закупок охранных услуг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Москва, 18 мая 2021 г.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CF3ED5-F61D-428B-8F76-BA1F17E8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66" y="1872985"/>
            <a:ext cx="4998100" cy="260075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95CD359-A875-4F0C-9377-37E5DFCB6D74}"/>
              </a:ext>
            </a:extLst>
          </p:cNvPr>
          <p:cNvSpPr txBox="1">
            <a:spLocks/>
          </p:cNvSpPr>
          <p:nvPr/>
        </p:nvSpPr>
        <p:spPr>
          <a:xfrm>
            <a:off x="571500" y="4748169"/>
            <a:ext cx="11226800" cy="1826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</a:rPr>
              <a:t>II</a:t>
            </a:r>
            <a:r>
              <a:rPr lang="ru-RU" sz="2800" b="1" dirty="0">
                <a:solidFill>
                  <a:srgbClr val="C00000"/>
                </a:solidFill>
              </a:rPr>
              <a:t> часть</a:t>
            </a:r>
          </a:p>
          <a:p>
            <a:r>
              <a:rPr lang="ru-RU" sz="4100" dirty="0">
                <a:solidFill>
                  <a:srgbClr val="C00000"/>
                </a:solidFill>
              </a:rPr>
              <a:t>Применений требований национальных стандартов ГОСТ Р при закупке охранных услуг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5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DF1A-E6B6-4E37-8006-0B6A0964ADE2}"/>
              </a:ext>
            </a:extLst>
          </p:cNvPr>
          <p:cNvSpPr txBox="1"/>
          <p:nvPr/>
        </p:nvSpPr>
        <p:spPr>
          <a:xfrm>
            <a:off x="469785" y="785197"/>
            <a:ext cx="11039910" cy="5415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ГОСТ Р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документ по стандартизации, который утвержден Росстандартом по результатам экспертизы в Техническом комитете по данной области стандартизации. В нем для всеобщего применения устанавливаются общие характеристики работы или услуги, а также связанные с этим процессы, системы менеджмента, процедуры оценки соответствия.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не является обязательным для всех участников рынка, но может использоваться заказчиком для включения в условия по конкурсам и тендерам на охранные услуги в качестве оценки деловой репутации участника конкурса.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законом, нормативным правовым актом Правительства Российской Федерации либо лицензирующего органа национальный стандарт ГОСТ Р или его отдельные положения могут быть признаны обязательными для исполнения.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7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F716C5-1446-4B84-BE10-1CBBB358E555}"/>
              </a:ext>
            </a:extLst>
          </p:cNvPr>
          <p:cNvSpPr txBox="1"/>
          <p:nvPr/>
        </p:nvSpPr>
        <p:spPr>
          <a:xfrm>
            <a:off x="226504" y="640615"/>
            <a:ext cx="11241246" cy="462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стандартизации утверждена </a:t>
            </a:r>
            <a:r>
              <a:rPr lang="ru-RU" sz="2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29.06.2015 г.  № 162-ФЗ "О стандартизации в Российской Федерации"</a:t>
            </a:r>
            <a:r>
              <a:rPr lang="ru-RU" sz="24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национальных стандартов в сфере охраны и безопасности обеспечивает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комитет по стандартизации «Антитеррористическая и охранная деятельность» при Росстандарте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208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Комитета – председатель Совета ветеранов Главного управления государственного контроля и лицензионно-разрешительной работы Росгвардии (Региональная общественная организация ветеранов боевых действий, государственной службы и ветеранов труда подразделений лицензионно-разрешительной работы войск правопорядка) генерал-полковник милиции в отставке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Иванович Першуткин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5F3D5C-37A6-4A13-8668-8AC2C1E83C6C}"/>
              </a:ext>
            </a:extLst>
          </p:cNvPr>
          <p:cNvSpPr txBox="1"/>
          <p:nvPr/>
        </p:nvSpPr>
        <p:spPr>
          <a:xfrm>
            <a:off x="696286" y="440425"/>
            <a:ext cx="11023134" cy="607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стандарты ГОСТ Р в сфере охраны и безопасности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2017 году принят: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национальный стандарт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66.9.04-2017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«Оценка опыта и деловой репутации охранных организаций» - позволяет произвести оценку охранной организации по категории «качество предоставляемых услуг».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2019 году принят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национальный стандарт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№ 58485-2019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«Обеспечение безопасности образовательных организаций. Оказание охранных услуг на объектах дошкольных, общеобразовательных и профессиональных образовательных организаций. Общие требования»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2020 году приняты 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национальный стандарт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59044-2020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«Охранная деятельность. Оказание охранных услуг, связанных с принятием соответствующих мер реагирования на сигнальную информацию технических средств охраны. Общие требования»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национальный стандарт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59087-2020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«Оказание услуг, связанных с проведением стрельб и умением обращаться с оружием. Общие требования. Безопасность проведения стрельб»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82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7850F-8F58-4F65-AAB2-D827F474AE93}"/>
              </a:ext>
            </a:extLst>
          </p:cNvPr>
          <p:cNvSpPr txBox="1"/>
          <p:nvPr/>
        </p:nvSpPr>
        <p:spPr>
          <a:xfrm>
            <a:off x="307597" y="585946"/>
            <a:ext cx="11576806" cy="524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Находятся в разработке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национальных стандартов: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«Обеспечение безопасности медицинских организаций. Оказание охранных услуг на объектах медицинских организаций. Общие требования»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«Обеспечение безопасности образовательных организаций. Оказание охранных услуг на объектах образовательных организаций высшего образования. Общие требования»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«Охранная деятельность. Оказание охранных услуг по обеспечению порядка в местах проведения массовых мероприятий. Общие требования»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«Оказание услуг, связанных с проведением стрельб и умением обращаться с оружием. Общие требования. Участие в проведении периодических проверок»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34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0C9663-740C-44F8-B957-5E14A6FD8A60}"/>
              </a:ext>
            </a:extLst>
          </p:cNvPr>
          <p:cNvSpPr txBox="1"/>
          <p:nvPr/>
        </p:nvSpPr>
        <p:spPr>
          <a:xfrm>
            <a:off x="402672" y="590917"/>
            <a:ext cx="11006355" cy="444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Программу национальной стандартизации на 2021 год включена разработка следующих национальных стандартов: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«Охранная деятельность. Оказание охранных услуг по защите жизни и здоровья граждан. Общие требования»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«Охранная деятельность. Оказание охранных услуг. Термины и определения»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 Р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«Детективная деятельность. Оказание услуг по изучению рынка, сбору информации для деловых переговоров, выявлению некредитоспособных или ненадежных деловых партнеров. Общие требования»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3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400A6-5BDF-49D4-B403-BA8797F2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51" y="125761"/>
            <a:ext cx="8510754" cy="1554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7BCE0-8544-431B-B38F-5E305A4D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73" y="125761"/>
            <a:ext cx="2504178" cy="1303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580B0-03F7-4DBD-881F-5E8C5D399982}"/>
              </a:ext>
            </a:extLst>
          </p:cNvPr>
          <p:cNvSpPr txBox="1"/>
          <p:nvPr/>
        </p:nvSpPr>
        <p:spPr>
          <a:xfrm>
            <a:off x="343947" y="1786855"/>
            <a:ext cx="10645629" cy="501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Контактные данные для консультаций и дополнительного обучения по вопросам организации закупок охранных услуг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Комитет по охране объектов государственного заказа ФКЦ РОС </a:t>
            </a:r>
          </a:p>
          <a:p>
            <a:pPr algn="just">
              <a:lnSpc>
                <a:spcPct val="107000"/>
              </a:lnSpc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https://fkc</a:t>
            </a:r>
            <a:r>
              <a:rPr lang="ru-RU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_</a:t>
            </a: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ros.ru</a:t>
            </a: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Гадалов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Александр Викторович,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Группы «СТАРК Безопасность», вице-президент ФКЦ РОС.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Эл. почта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fkc-zakupki@mail.ru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 +7 985 550 42 42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Научно-исследовательский центр «Безопасность»</a:t>
            </a:r>
          </a:p>
          <a:p>
            <a:pPr algn="just">
              <a:lnSpc>
                <a:spcPct val="107000"/>
              </a:lnSpc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http://nic-safety.ru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Климочкин Олег Владимирович,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председателя Технического комитета по стандартизации «Антитеррористическая и охранная деятельность» (ТК 208), к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.э.н.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Эл. почта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office@nic-safety.ru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 +7 977 879 57 20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3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400A6-5BDF-49D4-B403-BA8797F2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51" y="53238"/>
            <a:ext cx="8510754" cy="1554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7BCE0-8544-431B-B38F-5E305A4D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73" y="125761"/>
            <a:ext cx="2504178" cy="1303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580B0-03F7-4DBD-881F-5E8C5D399982}"/>
              </a:ext>
            </a:extLst>
          </p:cNvPr>
          <p:cNvSpPr txBox="1"/>
          <p:nvPr/>
        </p:nvSpPr>
        <p:spPr>
          <a:xfrm>
            <a:off x="343947" y="1786855"/>
            <a:ext cx="10645629" cy="486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Регламент проведения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часть: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Практический семинар «Закупки охранных услуг: формирование НМЦК в соответствии с требованиями приказа Росгвардии от 15 февраля 2021 г. № 45 «Об утверждении Порядка определения начальной (максимальной) цены контракта, цены контракта, заключаемого с единственным поставщиком (подрядчиком, исполнителем), начальной цены единицы товара, работы, услуги при осуществлении закупок охранных услуг».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часть: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«Применение требований национальных стандартов ГОСТ Р в сфере охраны и безопасности при формировании закупочной документации».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Планируемое время работы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с 10.00 до 13.30 с перерывами</a:t>
            </a:r>
          </a:p>
          <a:p>
            <a:pPr algn="just">
              <a:lnSpc>
                <a:spcPct val="107000"/>
              </a:lnSpc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Вопросы возможно задать: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через чат Конференции</a:t>
            </a:r>
          </a:p>
          <a:p>
            <a:pPr algn="just">
              <a:lnSpc>
                <a:spcPct val="107000"/>
              </a:lnSpc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в разделе «Задать вопрос»</a:t>
            </a:r>
          </a:p>
          <a:p>
            <a:pPr algn="just">
              <a:lnSpc>
                <a:spcPct val="107000"/>
              </a:lnSpc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через чат НИЦ «Безопасность» в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WhatsApp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+7 977 879 57 20</a:t>
            </a:r>
          </a:p>
          <a:p>
            <a:pPr algn="just">
              <a:lnSpc>
                <a:spcPct val="107000"/>
              </a:lnSpc>
            </a:pP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техническим вопросам подключения обращаться:  +7 916 590 79 36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(Андрей Евгеньевич)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400A6-5BDF-49D4-B403-BA8797F2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73" y="53238"/>
            <a:ext cx="8510754" cy="1554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7BCE0-8544-431B-B38F-5E305A4D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73" y="125761"/>
            <a:ext cx="2504178" cy="1303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580B0-03F7-4DBD-881F-5E8C5D399982}"/>
              </a:ext>
            </a:extLst>
          </p:cNvPr>
          <p:cNvSpPr txBox="1"/>
          <p:nvPr/>
        </p:nvSpPr>
        <p:spPr>
          <a:xfrm>
            <a:off x="343947" y="1786855"/>
            <a:ext cx="10645629" cy="4544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докладчики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Аванесов Андрей Гарривич,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начальника Управления лицензионно-разрешительной работы Главного управления государственного контроля и лицензионно-разрешительной работы Федеральной службы войск национальной гвардии Российской Федерации (ГУЛРРиГК Росгвардии).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Гадалов Александр Викторович,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Группы «СТАРК Безопасность», Вице-президент Общероссийского отраслевого объединения работодателей в сфере охраны и безопасности «Федеральный координационный центр руководителей охранных структур» (ФКЦ РОС), председатель Комитета по охране объектов государственного заказа ФКЦ РОС.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Козлов Александр Михайлович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президент ФКЦ РОС, председатель Комиссии по охранной деятельности Общероссийской общественной организации малого и среднего предпринимательства «ОПОРА РОССИИ»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Ведущий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Климочкин Олег Владимирович,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НИЦ «Безопасность»,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председателя Технического комитета по стандартизации «Антитеррористическая и охранная деятельность» (ТК 208), профессор Департамента экономической безопасности и управления рисками Факультета экономики и бизнеса Финансового университета при Правительстве Российской Федерации, к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.э.н.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2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6A137-7446-4144-91F2-80C06B8BA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56" y="-100668"/>
            <a:ext cx="12382150" cy="71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6BE9CA-DB7F-42F4-987B-43F905BB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53" y="0"/>
            <a:ext cx="4910847" cy="571501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CA9CBA8-A58A-40D6-BD76-EC2F9A867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89479"/>
              </p:ext>
            </p:extLst>
          </p:nvPr>
        </p:nvGraphicFramePr>
        <p:xfrm>
          <a:off x="133866" y="571501"/>
          <a:ext cx="11924267" cy="6108699"/>
        </p:xfrm>
        <a:graphic>
          <a:graphicData uri="http://schemas.openxmlformats.org/drawingml/2006/table">
            <a:tbl>
              <a:tblPr firstRow="1" firstCol="1" bandRow="1"/>
              <a:tblGrid>
                <a:gridCol w="732312">
                  <a:extLst>
                    <a:ext uri="{9D8B030D-6E8A-4147-A177-3AD203B41FA5}">
                      <a16:colId xmlns:a16="http://schemas.microsoft.com/office/drawing/2014/main" val="1532858651"/>
                    </a:ext>
                  </a:extLst>
                </a:gridCol>
                <a:gridCol w="4988522">
                  <a:extLst>
                    <a:ext uri="{9D8B030D-6E8A-4147-A177-3AD203B41FA5}">
                      <a16:colId xmlns:a16="http://schemas.microsoft.com/office/drawing/2014/main" val="3263985181"/>
                    </a:ext>
                  </a:extLst>
                </a:gridCol>
                <a:gridCol w="6203433">
                  <a:extLst>
                    <a:ext uri="{9D8B030D-6E8A-4147-A177-3AD203B41FA5}">
                      <a16:colId xmlns:a16="http://schemas.microsoft.com/office/drawing/2014/main" val="2093409802"/>
                    </a:ext>
                  </a:extLst>
                </a:gridCol>
              </a:tblGrid>
              <a:tr h="484308"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7725" algn="l"/>
                          <a:tab pos="3296285" algn="ctr"/>
                        </a:tabLst>
                      </a:pPr>
                      <a:endParaRPr lang="ru-RU" sz="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7725" algn="l"/>
                          <a:tab pos="3296285" algn="ctr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 НМЦК для стационарного поста охраны, рассчитанного из МРОТ в 12 792 руб. в месяц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7725" algn="l"/>
                          <a:tab pos="3296285" algn="ctr"/>
                        </a:tabLs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05396"/>
                  </a:ext>
                </a:extLst>
              </a:tr>
              <a:tr h="63501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БЗП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базовая зарплата в час 1 охранника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БЗП = МРОТ / СНР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12792 /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164,33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77,84       </a:t>
                      </a:r>
                      <a:r>
                        <a:rPr lang="ru-RU" sz="14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(СНР - Количество рабочих часов в год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по Производственному календарю на 2021 год / 12 месяцев)</a:t>
                      </a:r>
                      <a:endParaRPr lang="ru-RU" sz="1400" b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255902"/>
                  </a:ext>
                </a:extLst>
              </a:tr>
              <a:tr h="44562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доплата за работу в ночные часы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77,84 * 20% / 3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882793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доплата за работу в выходные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праздничные дни (ст. 153 ТК РФ)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(77,84 * </a:t>
                      </a:r>
                      <a:r>
                        <a:rPr lang="ru-RU" sz="1800" u="sng" strike="sngStrike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* (14 / 365) / </a:t>
                      </a:r>
                      <a:r>
                        <a:rPr lang="ru-RU" sz="1800" u="sng" strike="sngStrike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  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230696"/>
                  </a:ext>
                </a:extLst>
              </a:tr>
              <a:tr h="43451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резерв на отпуск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77,84 + 5,19 + 2,99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12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909251"/>
                  </a:ext>
                </a:extLst>
              </a:tr>
              <a:tr h="41897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страховые взносы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77,84 + 5,19 + 2,99 + 7,17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30,2%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41104"/>
                  </a:ext>
                </a:extLst>
              </a:tr>
              <a:tr h="41897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Сu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прямые затраты за 1 час работы без 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77,84 + 5,19 + 2,99 + 7,17 + 28,14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121,33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843632"/>
                  </a:ext>
                </a:extLst>
              </a:tr>
              <a:tr h="418974">
                <a:tc>
                  <a:txBody>
                    <a:bodyPr/>
                    <a:lstStyle/>
                    <a:p>
                      <a:r>
                        <a:rPr lang="ru-RU" dirty="0"/>
                        <a:t>1 этап</a:t>
                      </a: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Сu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прямые затраты за 1 час работы с 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Сu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 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(коэффициенты отсутствуют)</a:t>
                      </a:r>
                      <a:endParaRPr lang="ru-RU" b="0" i="0" dirty="0"/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458531"/>
                  </a:ext>
                </a:extLst>
              </a:tr>
              <a:tr h="41897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Сu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сумма всех прямых затрат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121,33 * 730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88 570,90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406749"/>
                  </a:ext>
                </a:extLst>
              </a:tr>
              <a:tr h="41897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(Косвенные расходы 20%)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88 570,90 * 20%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17 714,18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40994"/>
                  </a:ext>
                </a:extLst>
              </a:tr>
              <a:tr h="41897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(Норма прибыли 5%)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88 570,90 + 17 714,18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5%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5 314,25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904484"/>
                  </a:ext>
                </a:extLst>
              </a:tr>
              <a:tr h="41227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НДС 20%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17 714,18 + 88 570,90 + 5 314,25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20% =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22 319,87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57589"/>
                  </a:ext>
                </a:extLst>
              </a:tr>
              <a:tr h="57356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стоимость 1 круглосуточного поста в составе 1 охранника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88 570,90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17 714,18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314,25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319,87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133 919,20 </a:t>
                      </a:r>
                      <a:endParaRPr lang="ru-RU" sz="1800" u="sng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0" marR="65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87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42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EA4EC1-1FA6-4A35-83BD-03295C689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78" y="150426"/>
            <a:ext cx="10418904" cy="65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477309-8CDE-4A1D-968E-A5F2ECCB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0"/>
            <a:ext cx="1026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9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213CA-15A0-4F36-82BB-0C64A842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34" y="0"/>
            <a:ext cx="1057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4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1133</Words>
  <Application>Microsoft Office PowerPoint</Application>
  <PresentationFormat>Широкоэкранный</PresentationFormat>
  <Paragraphs>125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расчета простого квадратичного отклонения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Климочкин Олег Владимирович</dc:creator>
  <cp:lastModifiedBy>Shb</cp:lastModifiedBy>
  <cp:revision>63</cp:revision>
  <cp:lastPrinted>2021-05-14T08:46:08Z</cp:lastPrinted>
  <dcterms:created xsi:type="dcterms:W3CDTF">2021-05-13T14:15:01Z</dcterms:created>
  <dcterms:modified xsi:type="dcterms:W3CDTF">2021-05-19T02:58:51Z</dcterms:modified>
</cp:coreProperties>
</file>