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75" r:id="rId5"/>
    <p:sldId id="258" r:id="rId6"/>
    <p:sldId id="259" r:id="rId7"/>
    <p:sldId id="260" r:id="rId8"/>
    <p:sldId id="263" r:id="rId9"/>
    <p:sldId id="261" r:id="rId10"/>
    <p:sldId id="274" r:id="rId11"/>
    <p:sldId id="262" r:id="rId12"/>
    <p:sldId id="264" r:id="rId13"/>
    <p:sldId id="270" r:id="rId14"/>
    <p:sldId id="273" r:id="rId15"/>
    <p:sldId id="265" r:id="rId16"/>
    <p:sldId id="276" r:id="rId17"/>
    <p:sldId id="266" r:id="rId18"/>
    <p:sldId id="267" r:id="rId19"/>
    <p:sldId id="268" r:id="rId20"/>
    <p:sldId id="269"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p:scale>
          <a:sx n="96" d="100"/>
          <a:sy n="96" d="100"/>
        </p:scale>
        <p:origin x="-58" y="17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0790D98-A1FA-4B92-899F-FB40F3F6AB10}" type="datetimeFigureOut">
              <a:rPr lang="ru-RU" smtClean="0"/>
              <a:t>02.03.2024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3684E6-CA5E-49A9-8BDE-359C2FC5FB10}" type="slidenum">
              <a:rPr lang="ru-RU" smtClean="0"/>
              <a:t>‹#›</a:t>
            </a:fld>
            <a:endParaRPr lang="ru-RU"/>
          </a:p>
        </p:txBody>
      </p:sp>
    </p:spTree>
    <p:extLst>
      <p:ext uri="{BB962C8B-B14F-4D97-AF65-F5344CB8AC3E}">
        <p14:creationId xmlns:p14="http://schemas.microsoft.com/office/powerpoint/2010/main" val="748925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0790D98-A1FA-4B92-899F-FB40F3F6AB10}" type="datetimeFigureOut">
              <a:rPr lang="ru-RU" smtClean="0"/>
              <a:t>02.03.2024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3684E6-CA5E-49A9-8BDE-359C2FC5FB10}" type="slidenum">
              <a:rPr lang="ru-RU" smtClean="0"/>
              <a:t>‹#›</a:t>
            </a:fld>
            <a:endParaRPr lang="ru-RU"/>
          </a:p>
        </p:txBody>
      </p:sp>
    </p:spTree>
    <p:extLst>
      <p:ext uri="{BB962C8B-B14F-4D97-AF65-F5344CB8AC3E}">
        <p14:creationId xmlns:p14="http://schemas.microsoft.com/office/powerpoint/2010/main" val="4197811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0790D98-A1FA-4B92-899F-FB40F3F6AB10}" type="datetimeFigureOut">
              <a:rPr lang="ru-RU" smtClean="0"/>
              <a:t>02.03.2024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3684E6-CA5E-49A9-8BDE-359C2FC5FB10}" type="slidenum">
              <a:rPr lang="ru-RU" smtClean="0"/>
              <a:t>‹#›</a:t>
            </a:fld>
            <a:endParaRPr lang="ru-RU"/>
          </a:p>
        </p:txBody>
      </p:sp>
    </p:spTree>
    <p:extLst>
      <p:ext uri="{BB962C8B-B14F-4D97-AF65-F5344CB8AC3E}">
        <p14:creationId xmlns:p14="http://schemas.microsoft.com/office/powerpoint/2010/main" val="2728406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0790D98-A1FA-4B92-899F-FB40F3F6AB10}" type="datetimeFigureOut">
              <a:rPr lang="ru-RU" smtClean="0"/>
              <a:t>02.03.2024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3684E6-CA5E-49A9-8BDE-359C2FC5FB10}" type="slidenum">
              <a:rPr lang="ru-RU" smtClean="0"/>
              <a:t>‹#›</a:t>
            </a:fld>
            <a:endParaRPr lang="ru-RU"/>
          </a:p>
        </p:txBody>
      </p:sp>
    </p:spTree>
    <p:extLst>
      <p:ext uri="{BB962C8B-B14F-4D97-AF65-F5344CB8AC3E}">
        <p14:creationId xmlns:p14="http://schemas.microsoft.com/office/powerpoint/2010/main" val="218809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0790D98-A1FA-4B92-899F-FB40F3F6AB10}" type="datetimeFigureOut">
              <a:rPr lang="ru-RU" smtClean="0"/>
              <a:t>02.03.2024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3684E6-CA5E-49A9-8BDE-359C2FC5FB10}" type="slidenum">
              <a:rPr lang="ru-RU" smtClean="0"/>
              <a:t>‹#›</a:t>
            </a:fld>
            <a:endParaRPr lang="ru-RU"/>
          </a:p>
        </p:txBody>
      </p:sp>
    </p:spTree>
    <p:extLst>
      <p:ext uri="{BB962C8B-B14F-4D97-AF65-F5344CB8AC3E}">
        <p14:creationId xmlns:p14="http://schemas.microsoft.com/office/powerpoint/2010/main" val="140657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0790D98-A1FA-4B92-899F-FB40F3F6AB10}" type="datetimeFigureOut">
              <a:rPr lang="ru-RU" smtClean="0"/>
              <a:t>02.03.2024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3684E6-CA5E-49A9-8BDE-359C2FC5FB10}" type="slidenum">
              <a:rPr lang="ru-RU" smtClean="0"/>
              <a:t>‹#›</a:t>
            </a:fld>
            <a:endParaRPr lang="ru-RU"/>
          </a:p>
        </p:txBody>
      </p:sp>
    </p:spTree>
    <p:extLst>
      <p:ext uri="{BB962C8B-B14F-4D97-AF65-F5344CB8AC3E}">
        <p14:creationId xmlns:p14="http://schemas.microsoft.com/office/powerpoint/2010/main" val="3394776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0790D98-A1FA-4B92-899F-FB40F3F6AB10}" type="datetimeFigureOut">
              <a:rPr lang="ru-RU" smtClean="0"/>
              <a:t>02.03.2024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A3684E6-CA5E-49A9-8BDE-359C2FC5FB10}" type="slidenum">
              <a:rPr lang="ru-RU" smtClean="0"/>
              <a:t>‹#›</a:t>
            </a:fld>
            <a:endParaRPr lang="ru-RU"/>
          </a:p>
        </p:txBody>
      </p:sp>
    </p:spTree>
    <p:extLst>
      <p:ext uri="{BB962C8B-B14F-4D97-AF65-F5344CB8AC3E}">
        <p14:creationId xmlns:p14="http://schemas.microsoft.com/office/powerpoint/2010/main" val="90813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0790D98-A1FA-4B92-899F-FB40F3F6AB10}" type="datetimeFigureOut">
              <a:rPr lang="ru-RU" smtClean="0"/>
              <a:t>02.03.2024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A3684E6-CA5E-49A9-8BDE-359C2FC5FB10}" type="slidenum">
              <a:rPr lang="ru-RU" smtClean="0"/>
              <a:t>‹#›</a:t>
            </a:fld>
            <a:endParaRPr lang="ru-RU"/>
          </a:p>
        </p:txBody>
      </p:sp>
    </p:spTree>
    <p:extLst>
      <p:ext uri="{BB962C8B-B14F-4D97-AF65-F5344CB8AC3E}">
        <p14:creationId xmlns:p14="http://schemas.microsoft.com/office/powerpoint/2010/main" val="1412667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0790D98-A1FA-4B92-899F-FB40F3F6AB10}" type="datetimeFigureOut">
              <a:rPr lang="ru-RU" smtClean="0"/>
              <a:t>02.03.2024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A3684E6-CA5E-49A9-8BDE-359C2FC5FB10}" type="slidenum">
              <a:rPr lang="ru-RU" smtClean="0"/>
              <a:t>‹#›</a:t>
            </a:fld>
            <a:endParaRPr lang="ru-RU"/>
          </a:p>
        </p:txBody>
      </p:sp>
    </p:spTree>
    <p:extLst>
      <p:ext uri="{BB962C8B-B14F-4D97-AF65-F5344CB8AC3E}">
        <p14:creationId xmlns:p14="http://schemas.microsoft.com/office/powerpoint/2010/main" val="262209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0790D98-A1FA-4B92-899F-FB40F3F6AB10}" type="datetimeFigureOut">
              <a:rPr lang="ru-RU" smtClean="0"/>
              <a:t>02.03.2024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3684E6-CA5E-49A9-8BDE-359C2FC5FB10}" type="slidenum">
              <a:rPr lang="ru-RU" smtClean="0"/>
              <a:t>‹#›</a:t>
            </a:fld>
            <a:endParaRPr lang="ru-RU"/>
          </a:p>
        </p:txBody>
      </p:sp>
    </p:spTree>
    <p:extLst>
      <p:ext uri="{BB962C8B-B14F-4D97-AF65-F5344CB8AC3E}">
        <p14:creationId xmlns:p14="http://schemas.microsoft.com/office/powerpoint/2010/main" val="3810179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0790D98-A1FA-4B92-899F-FB40F3F6AB10}" type="datetimeFigureOut">
              <a:rPr lang="ru-RU" smtClean="0"/>
              <a:t>02.03.2024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3684E6-CA5E-49A9-8BDE-359C2FC5FB10}" type="slidenum">
              <a:rPr lang="ru-RU" smtClean="0"/>
              <a:t>‹#›</a:t>
            </a:fld>
            <a:endParaRPr lang="ru-RU"/>
          </a:p>
        </p:txBody>
      </p:sp>
    </p:spTree>
    <p:extLst>
      <p:ext uri="{BB962C8B-B14F-4D97-AF65-F5344CB8AC3E}">
        <p14:creationId xmlns:p14="http://schemas.microsoft.com/office/powerpoint/2010/main" val="2437442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90D98-A1FA-4B92-899F-FB40F3F6AB10}" type="datetimeFigureOut">
              <a:rPr lang="ru-RU" smtClean="0"/>
              <a:t>02.03.2024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3684E6-CA5E-49A9-8BDE-359C2FC5FB10}" type="slidenum">
              <a:rPr lang="ru-RU" smtClean="0"/>
              <a:t>‹#›</a:t>
            </a:fld>
            <a:endParaRPr lang="ru-RU"/>
          </a:p>
        </p:txBody>
      </p:sp>
    </p:spTree>
    <p:extLst>
      <p:ext uri="{BB962C8B-B14F-4D97-AF65-F5344CB8AC3E}">
        <p14:creationId xmlns:p14="http://schemas.microsoft.com/office/powerpoint/2010/main" val="3790572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761301"/>
          </a:xfrm>
        </p:spPr>
        <p:txBody>
          <a:bodyPr>
            <a:noAutofit/>
          </a:bodyPr>
          <a:lstStyle/>
          <a:p>
            <a:r>
              <a:rPr lang="ru-RU" sz="2800" b="1" dirty="0" smtClean="0">
                <a:effectLst/>
                <a:latin typeface="PT Astra Serif"/>
                <a:ea typeface="Times New Roman" panose="02020603050405020304" pitchFamily="18" charset="0"/>
                <a:cs typeface="Times New Roman" panose="02020603050405020304" pitchFamily="18" charset="0"/>
              </a:rPr>
              <a:t>1. Порядок приемки охранных услуг, алгоритм действий заказчиков при приемке охранных услуг</a:t>
            </a:r>
            <a:endParaRPr lang="ru-RU" sz="2800" dirty="0"/>
          </a:p>
        </p:txBody>
      </p:sp>
      <p:sp>
        <p:nvSpPr>
          <p:cNvPr id="3" name="Подзаголовок 2"/>
          <p:cNvSpPr>
            <a:spLocks noGrp="1"/>
          </p:cNvSpPr>
          <p:nvPr>
            <p:ph type="subTitle" idx="1"/>
          </p:nvPr>
        </p:nvSpPr>
        <p:spPr>
          <a:xfrm>
            <a:off x="1524000" y="2029968"/>
            <a:ext cx="9144000" cy="4471416"/>
          </a:xfrm>
        </p:spPr>
        <p:txBody>
          <a:bodyPr/>
          <a:lstStyle/>
          <a:p>
            <a:pPr algn="just"/>
            <a:r>
              <a:rPr lang="ru-RU" dirty="0" smtClean="0"/>
              <a:t>Часть </a:t>
            </a:r>
            <a:r>
              <a:rPr lang="ru-RU" dirty="0"/>
              <a:t>1 статьи 101 Закона № 44-ФЗ «Контроль в сфере закупок, осуществляемой заказчиком»: </a:t>
            </a:r>
            <a:r>
              <a:rPr lang="ru-RU" b="1" dirty="0"/>
              <a:t>«Заказчик обязан осуществлять контроль за исполнением поставщиком (подрядчиком, исполнителем) условий контракта в соответствии с законодательством Российской Федерации». </a:t>
            </a:r>
            <a:endParaRPr lang="ru-RU" dirty="0"/>
          </a:p>
          <a:p>
            <a:pPr algn="just"/>
            <a:r>
              <a:rPr lang="ru-RU" dirty="0"/>
              <a:t>Контроль со стороны Заказчика за исполнением условий контракта начинается после подписания контракта сторонами.</a:t>
            </a:r>
          </a:p>
          <a:p>
            <a:pPr algn="just"/>
            <a:endParaRPr lang="ru-RU" dirty="0"/>
          </a:p>
        </p:txBody>
      </p:sp>
    </p:spTree>
    <p:extLst>
      <p:ext uri="{BB962C8B-B14F-4D97-AF65-F5344CB8AC3E}">
        <p14:creationId xmlns:p14="http://schemas.microsoft.com/office/powerpoint/2010/main" val="2618940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418646"/>
          </a:xfrm>
        </p:spPr>
        <p:txBody>
          <a:bodyPr>
            <a:normAutofit fontScale="90000"/>
          </a:bodyPr>
          <a:lstStyle/>
          <a:p>
            <a:pPr algn="ctr"/>
            <a:r>
              <a:rPr lang="ru-RU" sz="3200" b="1" dirty="0" smtClean="0"/>
              <a:t>10. Удостоверение охранника</a:t>
            </a:r>
            <a:endParaRPr lang="ru-RU" sz="3200" b="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3565" y="1825625"/>
            <a:ext cx="7524870" cy="4351338"/>
          </a:xfrm>
        </p:spPr>
      </p:pic>
    </p:spTree>
    <p:extLst>
      <p:ext uri="{BB962C8B-B14F-4D97-AF65-F5344CB8AC3E}">
        <p14:creationId xmlns:p14="http://schemas.microsoft.com/office/powerpoint/2010/main" val="1217174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97783"/>
            <a:ext cx="10515600" cy="407760"/>
          </a:xfrm>
        </p:spPr>
        <p:txBody>
          <a:bodyPr>
            <a:normAutofit fontScale="90000"/>
          </a:bodyPr>
          <a:lstStyle/>
          <a:p>
            <a:pPr algn="ctr"/>
            <a:r>
              <a:rPr lang="ru-RU" sz="3600" b="1" dirty="0"/>
              <a:t>11. Личная карточка охранника</a:t>
            </a:r>
            <a:r>
              <a:rPr lang="ru-RU" b="1" dirty="0" smtClean="0"/>
              <a:t/>
            </a:r>
            <a:br>
              <a:rPr lang="ru-RU" b="1" dirty="0" smtClean="0"/>
            </a:br>
            <a:endParaRPr lang="ru-RU" sz="3600" b="1"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5093" y="1825625"/>
            <a:ext cx="5961813" cy="4351338"/>
          </a:xfrm>
        </p:spPr>
      </p:pic>
    </p:spTree>
    <p:extLst>
      <p:ext uri="{BB962C8B-B14F-4D97-AF65-F5344CB8AC3E}">
        <p14:creationId xmlns:p14="http://schemas.microsoft.com/office/powerpoint/2010/main" val="1217433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429532"/>
          </a:xfrm>
        </p:spPr>
        <p:txBody>
          <a:bodyPr>
            <a:normAutofit fontScale="90000"/>
          </a:bodyPr>
          <a:lstStyle/>
          <a:p>
            <a:pPr algn="ctr"/>
            <a:r>
              <a:rPr lang="ru-RU" b="1" dirty="0" smtClean="0"/>
              <a:t/>
            </a:r>
            <a:br>
              <a:rPr lang="ru-RU" b="1" dirty="0" smtClean="0"/>
            </a:br>
            <a:r>
              <a:rPr lang="ru-RU" sz="3600" b="1" dirty="0" smtClean="0"/>
              <a:t>12. Свидетельство о квалификации</a:t>
            </a:r>
            <a:r>
              <a:rPr lang="ru-RU" sz="3600" dirty="0" smtClean="0"/>
              <a:t/>
            </a:r>
            <a:br>
              <a:rPr lang="ru-RU" sz="3600" dirty="0" smtClean="0"/>
            </a:br>
            <a:endParaRPr lang="ru-RU" sz="3600"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7452" y="1825625"/>
            <a:ext cx="6817096" cy="4351338"/>
          </a:xfrm>
        </p:spPr>
      </p:pic>
    </p:spTree>
    <p:extLst>
      <p:ext uri="{BB962C8B-B14F-4D97-AF65-F5344CB8AC3E}">
        <p14:creationId xmlns:p14="http://schemas.microsoft.com/office/powerpoint/2010/main" val="4088680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13. Должностная инструкция охранника</a:t>
            </a:r>
            <a:endParaRPr lang="ru-RU" b="1" dirty="0"/>
          </a:p>
        </p:txBody>
      </p:sp>
      <p:sp>
        <p:nvSpPr>
          <p:cNvPr id="3" name="Объект 2"/>
          <p:cNvSpPr>
            <a:spLocks noGrp="1"/>
          </p:cNvSpPr>
          <p:nvPr>
            <p:ph idx="1"/>
          </p:nvPr>
        </p:nvSpPr>
        <p:spPr/>
        <p:txBody>
          <a:bodyPr>
            <a:normAutofit fontScale="85000" lnSpcReduction="20000"/>
          </a:bodyPr>
          <a:lstStyle/>
          <a:p>
            <a:pPr algn="just"/>
            <a:r>
              <a:rPr lang="ru-RU" dirty="0"/>
              <a:t>Т</a:t>
            </a:r>
            <a:r>
              <a:rPr lang="ru-RU" dirty="0" smtClean="0"/>
              <a:t>иповые требования к </a:t>
            </a:r>
            <a:r>
              <a:rPr lang="ru-RU" dirty="0"/>
              <a:t>должностной инструкции частного охранника на объекте </a:t>
            </a:r>
            <a:r>
              <a:rPr lang="ru-RU" dirty="0" smtClean="0"/>
              <a:t>охраны </a:t>
            </a:r>
            <a:r>
              <a:rPr lang="ru-RU" sz="2400" dirty="0" smtClean="0"/>
              <a:t>(</a:t>
            </a:r>
            <a:r>
              <a:rPr lang="ru-RU" dirty="0" smtClean="0"/>
              <a:t>Приложение к </a:t>
            </a:r>
            <a:r>
              <a:rPr lang="ru-RU" dirty="0"/>
              <a:t>приказу Федеральной службы войск национальной гвардии Российской Федерации от 19.10.2020 №</a:t>
            </a:r>
            <a:r>
              <a:rPr lang="ru-RU" dirty="0" smtClean="0"/>
              <a:t>419</a:t>
            </a:r>
          </a:p>
          <a:p>
            <a:pPr algn="just"/>
            <a:r>
              <a:rPr lang="ru-RU" dirty="0" smtClean="0"/>
              <a:t>Должностная инструкция подлежит согласованию заказчиком или их уполномоченным представителем путем проставления слова «СОГЛАСОВАНО», указания должности лица, его личной подписи, расшифровки подписи (инициалы, фамилия) и даты согласования.</a:t>
            </a:r>
          </a:p>
          <a:p>
            <a:pPr algn="just"/>
            <a:r>
              <a:rPr lang="ru-RU" dirty="0" smtClean="0"/>
              <a:t>Согласованная должностная инструкция утверждается руководителем либо уполномоченным представителем частной охранной организации путем проставления слова «УТВЕРЖДАЮ», указания должности лица, его личной подписи, расшифровки подписи (инициалы, фамилия) и даты утверждения.</a:t>
            </a:r>
          </a:p>
          <a:p>
            <a:pPr algn="just"/>
            <a:r>
              <a:rPr lang="ru-RU" dirty="0" smtClean="0"/>
              <a:t>В должностной инструкции указываются наименование документа, наименование объекта охраны, реквизиты согласования и утверждения, номер и дата заключения договора на оказание охранных услуг.</a:t>
            </a:r>
            <a:endParaRPr lang="ru-RU" dirty="0"/>
          </a:p>
          <a:p>
            <a:endParaRPr lang="ru-RU" sz="2400" dirty="0"/>
          </a:p>
          <a:p>
            <a:endParaRPr lang="ru-RU" dirty="0"/>
          </a:p>
        </p:txBody>
      </p:sp>
    </p:spTree>
    <p:extLst>
      <p:ext uri="{BB962C8B-B14F-4D97-AF65-F5344CB8AC3E}">
        <p14:creationId xmlns:p14="http://schemas.microsoft.com/office/powerpoint/2010/main" val="2811085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451303"/>
          </a:xfrm>
        </p:spPr>
        <p:txBody>
          <a:bodyPr>
            <a:normAutofit fontScale="90000"/>
          </a:bodyPr>
          <a:lstStyle/>
          <a:p>
            <a:pPr algn="ctr"/>
            <a:r>
              <a:rPr lang="ru-RU" sz="2800" b="1" dirty="0" smtClean="0"/>
              <a:t>14. Должностная инструкция</a:t>
            </a:r>
            <a:endParaRPr lang="ru-RU" sz="2800" b="1"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9917" y="1825625"/>
            <a:ext cx="5552165" cy="4351338"/>
          </a:xfrm>
        </p:spPr>
      </p:pic>
    </p:spTree>
    <p:extLst>
      <p:ext uri="{BB962C8B-B14F-4D97-AF65-F5344CB8AC3E}">
        <p14:creationId xmlns:p14="http://schemas.microsoft.com/office/powerpoint/2010/main" val="1784325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49275"/>
          </a:xfrm>
        </p:spPr>
        <p:txBody>
          <a:bodyPr>
            <a:normAutofit/>
          </a:bodyPr>
          <a:lstStyle/>
          <a:p>
            <a:pPr algn="ctr"/>
            <a:r>
              <a:rPr lang="ru-RU" sz="3200" b="1" dirty="0" smtClean="0"/>
              <a:t>15. Экспертиза результата оказанных услуг</a:t>
            </a:r>
            <a:endParaRPr lang="ru-RU" sz="3200" b="1" dirty="0"/>
          </a:p>
        </p:txBody>
      </p:sp>
      <p:sp>
        <p:nvSpPr>
          <p:cNvPr id="3" name="Объект 2"/>
          <p:cNvSpPr>
            <a:spLocks noGrp="1"/>
          </p:cNvSpPr>
          <p:nvPr>
            <p:ph idx="1"/>
          </p:nvPr>
        </p:nvSpPr>
        <p:spPr>
          <a:xfrm>
            <a:off x="707571" y="892629"/>
            <a:ext cx="11114315" cy="5704114"/>
          </a:xfrm>
        </p:spPr>
        <p:txBody>
          <a:bodyPr>
            <a:noAutofit/>
          </a:bodyPr>
          <a:lstStyle/>
          <a:p>
            <a:pPr marL="0" indent="0">
              <a:buNone/>
            </a:pPr>
            <a:r>
              <a:rPr lang="ru-RU" sz="2400" dirty="0"/>
              <a:t>Согласно пункта 2.2.4. типового контракта, части 3 статьи 94 Закона № 44-ФЗ заказчик обязан провести экспертизу результата оказанных услуг для проверки его на соответствие условиям контракта: </a:t>
            </a:r>
            <a:endParaRPr lang="ru-RU" sz="2400" dirty="0" smtClean="0"/>
          </a:p>
          <a:p>
            <a:r>
              <a:rPr lang="ru-RU" sz="2400" dirty="0" smtClean="0"/>
              <a:t>своими </a:t>
            </a:r>
            <a:r>
              <a:rPr lang="ru-RU" sz="2400" dirty="0"/>
              <a:t>силами (внутренняя экспертиза) </a:t>
            </a:r>
            <a:endParaRPr lang="ru-RU" sz="2400" dirty="0" smtClean="0"/>
          </a:p>
          <a:p>
            <a:r>
              <a:rPr lang="ru-RU" sz="2400" dirty="0" smtClean="0"/>
              <a:t>с </a:t>
            </a:r>
            <a:r>
              <a:rPr lang="ru-RU" sz="2400" dirty="0"/>
              <a:t>привлечением экспертов, экспертных организаций (внешняя экспертиза). </a:t>
            </a:r>
            <a:endParaRPr lang="ru-RU" sz="2400" dirty="0" smtClean="0"/>
          </a:p>
          <a:p>
            <a:pPr marL="0" indent="0" algn="just">
              <a:buNone/>
            </a:pPr>
            <a:r>
              <a:rPr lang="ru-RU" sz="2400" dirty="0" smtClean="0"/>
              <a:t>Рекомендуем заказчикам охранных услуг проводить внешнюю экспертизу в следующих случаях: </a:t>
            </a:r>
          </a:p>
          <a:p>
            <a:pPr algn="just"/>
            <a:r>
              <a:rPr lang="ru-RU" sz="2400" dirty="0" smtClean="0"/>
              <a:t>- </a:t>
            </a:r>
            <a:r>
              <a:rPr lang="ru-RU" sz="2400" dirty="0"/>
              <a:t>в случае значительного снижения НМЦК, порядок определения которой утвержден приказом Росгвардии от 15.02.2021 № 45;</a:t>
            </a:r>
          </a:p>
          <a:p>
            <a:pPr algn="just"/>
            <a:r>
              <a:rPr lang="ru-RU" sz="2400" dirty="0"/>
              <a:t>- в случае включения исполнителя (охранной организации) в Реестр недобросовестных поставщиков при действующем (неисполненном) контракте. Данные меры помогут заказчикам охранных услуг существенно снизить риски возникновения различных угроз и обеспечить надлежащее исполнение договорных обязательств со стороны ЧОО. Кроме того, от качества проведения внешней экспертизы зависит результат рассмотрения дела в судебном порядке</a:t>
            </a:r>
            <a:r>
              <a:rPr lang="ru-RU" sz="2400" dirty="0" smtClean="0"/>
              <a:t>.</a:t>
            </a:r>
          </a:p>
        </p:txBody>
      </p:sp>
    </p:spTree>
    <p:extLst>
      <p:ext uri="{BB962C8B-B14F-4D97-AF65-F5344CB8AC3E}">
        <p14:creationId xmlns:p14="http://schemas.microsoft.com/office/powerpoint/2010/main" val="3443400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smtClean="0"/>
              <a:t>16. </a:t>
            </a:r>
            <a:r>
              <a:rPr lang="ru-RU" sz="3200" b="1" dirty="0"/>
              <a:t>Экспертиза результата оказанных услуг</a:t>
            </a:r>
            <a:endParaRPr lang="ru-RU" sz="3200" dirty="0"/>
          </a:p>
        </p:txBody>
      </p:sp>
      <p:sp>
        <p:nvSpPr>
          <p:cNvPr id="3" name="Объект 2"/>
          <p:cNvSpPr>
            <a:spLocks noGrp="1"/>
          </p:cNvSpPr>
          <p:nvPr>
            <p:ph idx="1"/>
          </p:nvPr>
        </p:nvSpPr>
        <p:spPr/>
        <p:txBody>
          <a:bodyPr/>
          <a:lstStyle/>
          <a:p>
            <a:pPr algn="just"/>
            <a:r>
              <a:rPr lang="ru-RU" dirty="0"/>
              <a:t>Заказчики вправе привлекать экспертов Томского регионального отраслевого объединения работодателей в сфере охраны и безопасности Федерального координационного центра руководителей охранных структур (РООР ФКЦ «Томск»). </a:t>
            </a:r>
            <a:endParaRPr lang="ru-RU" dirty="0" smtClean="0"/>
          </a:p>
          <a:p>
            <a:pPr algn="just"/>
            <a:r>
              <a:rPr lang="ru-RU" dirty="0" smtClean="0"/>
              <a:t>Эксперты </a:t>
            </a:r>
            <a:r>
              <a:rPr lang="ru-RU" dirty="0"/>
              <a:t>соответствуют требованиям, установленными статьей 41 Закона № 44-ФЗ, прошли обучение в АНО НИЦ «Безопасность» (г. Москва) по дополнительным профессиональным программам: «Повышения квалификации экспертов в сфере частной охранной деятельности».  «Сертификация охранных услуг».</a:t>
            </a:r>
          </a:p>
          <a:p>
            <a:endParaRPr lang="ru-RU" dirty="0"/>
          </a:p>
        </p:txBody>
      </p:sp>
    </p:spTree>
    <p:extLst>
      <p:ext uri="{BB962C8B-B14F-4D97-AF65-F5344CB8AC3E}">
        <p14:creationId xmlns:p14="http://schemas.microsoft.com/office/powerpoint/2010/main" val="1232557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56104"/>
          </a:xfrm>
        </p:spPr>
        <p:txBody>
          <a:bodyPr>
            <a:normAutofit fontScale="90000"/>
          </a:bodyPr>
          <a:lstStyle/>
          <a:p>
            <a:pPr algn="ctr"/>
            <a:r>
              <a:rPr lang="ru-RU" sz="3200" b="1" dirty="0" smtClean="0"/>
              <a:t>17. Взыскание с исполнителя штрафных санкций по фактам ненадлежащего исполнения контракта</a:t>
            </a:r>
            <a:endParaRPr lang="ru-RU" sz="3200" b="1" dirty="0"/>
          </a:p>
        </p:txBody>
      </p:sp>
      <p:sp>
        <p:nvSpPr>
          <p:cNvPr id="3" name="Объект 2"/>
          <p:cNvSpPr>
            <a:spLocks noGrp="1"/>
          </p:cNvSpPr>
          <p:nvPr>
            <p:ph idx="1"/>
          </p:nvPr>
        </p:nvSpPr>
        <p:spPr>
          <a:xfrm>
            <a:off x="838200" y="1153886"/>
            <a:ext cx="11049000" cy="5442857"/>
          </a:xfrm>
        </p:spPr>
        <p:txBody>
          <a:bodyPr>
            <a:normAutofit fontScale="85000" lnSpcReduction="20000"/>
          </a:bodyPr>
          <a:lstStyle/>
          <a:p>
            <a:pPr algn="just"/>
            <a:r>
              <a:rPr lang="ru-RU" dirty="0" smtClean="0"/>
              <a:t>В соответствии с пунктом 3.2 типового контракта, в случае установления по результатам экспертизы факта оказания услуги ненадлежащего качества исполнитель компенсирует заказчику все возникшие в связи с проведением экспертизы расходы по предъявлении Заказчиком письменного требования и копии соответствующего заключения, других документов, подтверждающих затраты Заказчика. </a:t>
            </a:r>
          </a:p>
          <a:p>
            <a:pPr algn="just"/>
            <a:r>
              <a:rPr lang="ru-RU" dirty="0" smtClean="0"/>
              <a:t>По выявленным фактам ненадлежащего исполнения (неисполнения) условий контракта заказчик обязан направить исполнителю претензию, в которой устанавливается срок устранения выявленных нарушений с приложением копий Актов проверки качества охранных услуг. Претензия размещается заказчиком в ЕИС. В соответствии с пунктом 9.2 типового контракта исполнитель обязан в течение 10 дней дать письменный ответ на претензию. </a:t>
            </a:r>
          </a:p>
          <a:p>
            <a:pPr algn="just"/>
            <a:r>
              <a:rPr lang="ru-RU" dirty="0" smtClean="0"/>
              <a:t>В соответствии с пунктом 3.7. типового контракта: «устранение исполнителем недостатков в оказании услуг не освобождает его от уплаты пени и штрафа по контракту». </a:t>
            </a:r>
          </a:p>
          <a:p>
            <a:pPr algn="just"/>
            <a:r>
              <a:rPr lang="ru-RU" dirty="0" smtClean="0"/>
              <a:t>В соответствии с подпунктом 2) пункта 14 статьи 34 Закона № 44-ФЗ заказчик вправе удержать суммы неисполненных исполнителем требований об уплате неустоек (штрафов, пеней) из суммы, подлежащей оплате Исполнителю. </a:t>
            </a:r>
          </a:p>
          <a:p>
            <a:endParaRPr lang="ru-RU" dirty="0"/>
          </a:p>
        </p:txBody>
      </p:sp>
    </p:spTree>
    <p:extLst>
      <p:ext uri="{BB962C8B-B14F-4D97-AF65-F5344CB8AC3E}">
        <p14:creationId xmlns:p14="http://schemas.microsoft.com/office/powerpoint/2010/main" val="3003619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b="1" dirty="0" smtClean="0">
                <a:solidFill>
                  <a:prstClr val="black"/>
                </a:solidFill>
              </a:rPr>
              <a:t>18. Взыскание </a:t>
            </a:r>
            <a:r>
              <a:rPr lang="ru-RU" sz="4000" b="1" dirty="0">
                <a:solidFill>
                  <a:prstClr val="black"/>
                </a:solidFill>
              </a:rPr>
              <a:t>с исполнителя штрафных санкций по фактам ненадлежащего исполнения контракта</a:t>
            </a:r>
            <a:endParaRPr lang="ru-RU" dirty="0"/>
          </a:p>
        </p:txBody>
      </p:sp>
      <p:sp>
        <p:nvSpPr>
          <p:cNvPr id="3" name="Объект 2"/>
          <p:cNvSpPr>
            <a:spLocks noGrp="1"/>
          </p:cNvSpPr>
          <p:nvPr>
            <p:ph idx="1"/>
          </p:nvPr>
        </p:nvSpPr>
        <p:spPr/>
        <p:txBody>
          <a:bodyPr>
            <a:normAutofit fontScale="92500" lnSpcReduction="10000"/>
          </a:bodyPr>
          <a:lstStyle/>
          <a:p>
            <a:pPr algn="just"/>
            <a:r>
              <a:rPr lang="ru-RU" dirty="0" smtClean="0"/>
              <a:t>Настоятельно </a:t>
            </a:r>
            <a:r>
              <a:rPr lang="ru-RU" dirty="0"/>
              <a:t>рекомендуем заказчикам охранных услуг удерживать сумму штрафов сразу из суммы оплаты за этап контракта путем ее уменьшения. Министерство экономического развития России неоднократно указывало на право заказчика производить оплату по контракту за вычетом соответствующего размера неустойки (штрафа, пени) (письма от 31.12.2014 № Д28И-2914, № Д28И-2915, от 30.07.2015 № Д28И-2233, от 21.09.2015 № Д28И-2829, от15.02.2016 № Д28И-416, от 16.01.2017 № Д28И-168, от 27.01.2017 № Д28И-290, от 06.02.2017 № Д28И-422, от 31.03.2017 №ОГ-Д28-3988</a:t>
            </a:r>
            <a:r>
              <a:rPr lang="ru-RU" dirty="0" smtClean="0"/>
              <a:t>).</a:t>
            </a:r>
          </a:p>
          <a:p>
            <a:pPr algn="just"/>
            <a:r>
              <a:rPr lang="ru-RU" dirty="0" smtClean="0"/>
              <a:t>Кроме того, это право подтверждено решениями Арбитражного суда Ростовской области (дело А53-7766/2021), оставленным в силе Верховным судом РФ, Арбитражного суда Сахалинской области (дело № А59-4695/2021).</a:t>
            </a:r>
            <a:endParaRPr lang="ru-RU" dirty="0"/>
          </a:p>
          <a:p>
            <a:endParaRPr lang="ru-RU" dirty="0"/>
          </a:p>
        </p:txBody>
      </p:sp>
    </p:spTree>
    <p:extLst>
      <p:ext uri="{BB962C8B-B14F-4D97-AF65-F5344CB8AC3E}">
        <p14:creationId xmlns:p14="http://schemas.microsoft.com/office/powerpoint/2010/main" val="3023754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483960"/>
          </a:xfrm>
        </p:spPr>
        <p:txBody>
          <a:bodyPr>
            <a:normAutofit fontScale="90000"/>
          </a:bodyPr>
          <a:lstStyle/>
          <a:p>
            <a:pPr algn="ctr"/>
            <a:r>
              <a:rPr lang="ru-RU" sz="3200" b="1" dirty="0" smtClean="0"/>
              <a:t>19. Односторонний отказ от исполнения контракта</a:t>
            </a:r>
            <a:endParaRPr lang="ru-RU" sz="3200" b="1" dirty="0"/>
          </a:p>
        </p:txBody>
      </p:sp>
      <p:sp>
        <p:nvSpPr>
          <p:cNvPr id="3" name="Объект 2"/>
          <p:cNvSpPr>
            <a:spLocks noGrp="1"/>
          </p:cNvSpPr>
          <p:nvPr>
            <p:ph idx="1"/>
          </p:nvPr>
        </p:nvSpPr>
        <p:spPr>
          <a:xfrm>
            <a:off x="838199" y="816429"/>
            <a:ext cx="11005457" cy="5736771"/>
          </a:xfrm>
        </p:spPr>
        <p:txBody>
          <a:bodyPr>
            <a:normAutofit fontScale="77500" lnSpcReduction="20000"/>
          </a:bodyPr>
          <a:lstStyle/>
          <a:p>
            <a:pPr algn="just"/>
            <a:r>
              <a:rPr lang="ru-RU" sz="3100" dirty="0"/>
              <a:t>При выявлении существенных нарушений условий исполнения контракта со стороны Исполнителя Заказчик имеет право принять Решение об одностороннем исполнении контракта в соответствии с пункта 9 статьи 95 Закона </a:t>
            </a:r>
            <a:r>
              <a:rPr lang="ru-RU" sz="3100" dirty="0" smtClean="0"/>
              <a:t>ФЗ-44, </a:t>
            </a:r>
            <a:r>
              <a:rPr lang="ru-RU" sz="3100" dirty="0"/>
              <a:t>при условии, если это было предусмотрено контрактом. В случае принятия заказчиком предусмотренного частью 9 настоящей статьи решения об одностороннем отказе от исполнения </a:t>
            </a:r>
            <a:r>
              <a:rPr lang="ru-RU" sz="3100" dirty="0" smtClean="0"/>
              <a:t>контракта:</a:t>
            </a:r>
            <a:endParaRPr lang="ru-RU" sz="3100" dirty="0"/>
          </a:p>
          <a:p>
            <a:pPr algn="just"/>
            <a:r>
              <a:rPr lang="ru-RU" sz="3100" dirty="0"/>
              <a:t>1) </a:t>
            </a:r>
            <a:r>
              <a:rPr lang="ru-RU" sz="3100" dirty="0" smtClean="0"/>
              <a:t>Заказчик </a:t>
            </a:r>
            <a:r>
              <a:rPr lang="ru-RU" sz="3100" dirty="0"/>
              <a:t>с использованием единой информационной системы формирует решение об одностороннем отказе от исполнения контракта, подписывает его усиленной электронной подписью лица, имеющего право действовать от имени заказчика, и размещает такое решение в единой информационной системе. </a:t>
            </a:r>
          </a:p>
          <a:p>
            <a:pPr algn="just"/>
            <a:r>
              <a:rPr lang="ru-RU" sz="3100" dirty="0"/>
              <a:t>2) решение об одностороннем отказе от исполнения контракта не позднее одного часа с момента его размещения в единой информационной системе </a:t>
            </a:r>
            <a:r>
              <a:rPr lang="ru-RU" sz="3100" dirty="0" smtClean="0"/>
              <a:t>автоматически </a:t>
            </a:r>
            <a:r>
              <a:rPr lang="ru-RU" sz="3100" dirty="0"/>
              <a:t>с использованием единой информационной системы направляется </a:t>
            </a:r>
            <a:r>
              <a:rPr lang="ru-RU" sz="3100" dirty="0" smtClean="0"/>
              <a:t>исполнителю. </a:t>
            </a:r>
            <a:r>
              <a:rPr lang="ru-RU" sz="3100" dirty="0"/>
              <a:t>Датой </a:t>
            </a:r>
            <a:r>
              <a:rPr lang="ru-RU" sz="3100" dirty="0" smtClean="0"/>
              <a:t>поступления исполнителю </a:t>
            </a:r>
            <a:r>
              <a:rPr lang="ru-RU" sz="3100" dirty="0"/>
              <a:t>решения об одностороннем отказе от исполнения контракта считается дата размещения </a:t>
            </a:r>
            <a:r>
              <a:rPr lang="ru-RU" sz="3100" dirty="0" smtClean="0"/>
              <a:t>в </a:t>
            </a:r>
            <a:r>
              <a:rPr lang="ru-RU" sz="3100" dirty="0"/>
              <a:t>единой информационной системе в соответствии с часовой зоной, в которой расположен </a:t>
            </a:r>
            <a:r>
              <a:rPr lang="ru-RU" sz="3100" dirty="0" smtClean="0"/>
              <a:t>исполнитель;</a:t>
            </a:r>
          </a:p>
          <a:p>
            <a:pPr algn="just"/>
            <a:r>
              <a:rPr lang="ru-RU" sz="3100" dirty="0" smtClean="0"/>
              <a:t>3) поступление решения об одностороннем отказе от исполнения контракта считается надлежащим уведомлением  исполнителя об одностороннем отказе от исполнения контракта.</a:t>
            </a:r>
            <a:endParaRPr lang="ru-RU" sz="3100" dirty="0"/>
          </a:p>
          <a:p>
            <a:endParaRPr lang="ru-RU" dirty="0"/>
          </a:p>
        </p:txBody>
      </p:sp>
    </p:spTree>
    <p:extLst>
      <p:ext uri="{BB962C8B-B14F-4D97-AF65-F5344CB8AC3E}">
        <p14:creationId xmlns:p14="http://schemas.microsoft.com/office/powerpoint/2010/main" val="1351495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2. Обязанность Исполнителя после подписания контракта</a:t>
            </a:r>
            <a:endParaRPr lang="ru-RU" sz="3200" b="1" dirty="0"/>
          </a:p>
        </p:txBody>
      </p:sp>
      <p:sp>
        <p:nvSpPr>
          <p:cNvPr id="3" name="Объект 2"/>
          <p:cNvSpPr>
            <a:spLocks noGrp="1"/>
          </p:cNvSpPr>
          <p:nvPr>
            <p:ph idx="1"/>
          </p:nvPr>
        </p:nvSpPr>
        <p:spPr>
          <a:xfrm>
            <a:off x="838199" y="1306286"/>
            <a:ext cx="11016343" cy="4870677"/>
          </a:xfrm>
        </p:spPr>
        <p:txBody>
          <a:bodyPr>
            <a:normAutofit fontScale="85000" lnSpcReduction="20000"/>
          </a:bodyPr>
          <a:lstStyle/>
          <a:p>
            <a:pPr algn="just"/>
            <a:r>
              <a:rPr lang="ru-RU" dirty="0"/>
              <a:t>По </a:t>
            </a:r>
            <a:r>
              <a:rPr lang="ru-RU" dirty="0" smtClean="0"/>
              <a:t>условиям </a:t>
            </a:r>
            <a:r>
              <a:rPr lang="ru-RU" dirty="0"/>
              <a:t>типового контракта Исполнитель обязан:</a:t>
            </a:r>
          </a:p>
          <a:p>
            <a:pPr algn="just"/>
            <a:r>
              <a:rPr lang="ru-RU" dirty="0"/>
              <a:t>- предоставить Заказчику в течение 1 (одного) рабочего дня после заключения настоящего контракта список работников, на которых возложено непосредственное выполнение обязанностей по охране объектов, с указанием сведений по каждому работнику, подтверждающих его право замещать указанную должность и исполнять функциональные обязанности в соответствии с Техническим заданием (Описанием объекта закупки)  (далее - Список). Количество работников в Списке должно обеспечивать оказание услуг в объеме, установленном Техническим заданием, с учетом требований статьи 91 Трудового кодекса Российской Федерации.</a:t>
            </a:r>
          </a:p>
          <a:p>
            <a:pPr algn="just"/>
            <a:r>
              <a:rPr lang="ru-RU" dirty="0"/>
              <a:t>- по требованию заказчика, в течение 3 (трёх) рабочих дней представить Заказчику надлежащим образом заверенные Исполнителем копии документов, подтверждающих сведения о работниках, указанных в Списке;</a:t>
            </a:r>
          </a:p>
          <a:p>
            <a:pPr algn="just"/>
            <a:r>
              <a:rPr lang="ru-RU" dirty="0"/>
              <a:t>- разработать и утвердить по согласованию с Заказчиком для работников, указанных в Списке, должностную инструкцию частного охранника на объекте не позднее чем за 5 (пять) дней до начала оказания охранных услуг</a:t>
            </a:r>
          </a:p>
          <a:p>
            <a:endParaRPr lang="ru-RU" dirty="0"/>
          </a:p>
        </p:txBody>
      </p:sp>
    </p:spTree>
    <p:extLst>
      <p:ext uri="{BB962C8B-B14F-4D97-AF65-F5344CB8AC3E}">
        <p14:creationId xmlns:p14="http://schemas.microsoft.com/office/powerpoint/2010/main" val="3994905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483961"/>
          </a:xfrm>
        </p:spPr>
        <p:txBody>
          <a:bodyPr>
            <a:normAutofit fontScale="90000"/>
          </a:bodyPr>
          <a:lstStyle/>
          <a:p>
            <a:pPr algn="ctr"/>
            <a:r>
              <a:rPr lang="ru-RU" sz="3200" b="1" dirty="0" smtClean="0">
                <a:solidFill>
                  <a:prstClr val="black"/>
                </a:solidFill>
              </a:rPr>
              <a:t>20. Односторонний </a:t>
            </a:r>
            <a:r>
              <a:rPr lang="ru-RU" sz="3200" b="1" dirty="0">
                <a:solidFill>
                  <a:prstClr val="black"/>
                </a:solidFill>
              </a:rPr>
              <a:t>отказ от исполнения контракта</a:t>
            </a:r>
            <a:endParaRPr lang="ru-RU" sz="3200" dirty="0"/>
          </a:p>
        </p:txBody>
      </p:sp>
      <p:sp>
        <p:nvSpPr>
          <p:cNvPr id="3" name="Объект 2"/>
          <p:cNvSpPr>
            <a:spLocks noGrp="1"/>
          </p:cNvSpPr>
          <p:nvPr>
            <p:ph idx="1"/>
          </p:nvPr>
        </p:nvSpPr>
        <p:spPr>
          <a:xfrm>
            <a:off x="838199" y="859971"/>
            <a:ext cx="10711543" cy="5638800"/>
          </a:xfrm>
        </p:spPr>
        <p:txBody>
          <a:bodyPr>
            <a:normAutofit fontScale="85000" lnSpcReduction="20000"/>
          </a:bodyPr>
          <a:lstStyle/>
          <a:p>
            <a:pPr algn="just"/>
            <a:r>
              <a:rPr lang="ru-RU" dirty="0"/>
              <a:t>Решение заказчика об одностороннем отказе от исполнения контракта вступает в силу и контракт считается расторгнутым через десять дней с даты надлежащего уведомления заказчиком поставщика (подрядчика, исполнителя) об одностороннем отказе от исполнения контракта.</a:t>
            </a:r>
          </a:p>
          <a:p>
            <a:pPr algn="just"/>
            <a:r>
              <a:rPr lang="ru-RU" dirty="0"/>
              <a:t>Заказчик обязан отменить не вступившее в силу решение об одностороннем отказе от исполнения контракта, если в течение десятидневного срока с даты надлежащего уведомления поставщика (подрядчика, исполнителя) о принятом решении об одностороннем отказе от исполнения контракта устранено нарушение условий контракта, послужившее основанием для принятия указанного решения. Данное правило не применяется в случае повторного нарушения поставщиком (подрядчиком, исполнителем) условий контракта, которые в соответствии с гражданским законодательством являются основанием для одностороннего отказа заказчика от исполнения контракта (п.14 ст.9 Закона № 44-ФЗ). </a:t>
            </a:r>
            <a:endParaRPr lang="en-US" dirty="0" smtClean="0"/>
          </a:p>
          <a:p>
            <a:pPr algn="just"/>
            <a:r>
              <a:rPr lang="ru-RU" dirty="0" smtClean="0"/>
              <a:t>Сформировать и разместить в ЕИС извещение об отмене решения не позднее одного дня, следующего за днём такой отмены</a:t>
            </a:r>
          </a:p>
          <a:p>
            <a:pPr algn="just"/>
            <a:r>
              <a:rPr lang="ru-RU" dirty="0"/>
              <a:t>Обеспечить бесперебойное оказание охранных услуг на период повторной процедуры торгов возможно путем заключения контракта с единственным исполнителем на основании пункта 4 части 1 статьи 93 Закона № </a:t>
            </a:r>
            <a:r>
              <a:rPr lang="ru-RU" dirty="0" smtClean="0"/>
              <a:t>44-ФЗ</a:t>
            </a:r>
            <a:endParaRPr lang="ru-RU" dirty="0"/>
          </a:p>
          <a:p>
            <a:endParaRPr lang="ru-RU" dirty="0"/>
          </a:p>
        </p:txBody>
      </p:sp>
    </p:spTree>
    <p:extLst>
      <p:ext uri="{BB962C8B-B14F-4D97-AF65-F5344CB8AC3E}">
        <p14:creationId xmlns:p14="http://schemas.microsoft.com/office/powerpoint/2010/main" val="1170515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88266"/>
          </a:xfrm>
        </p:spPr>
        <p:txBody>
          <a:bodyPr>
            <a:normAutofit/>
          </a:bodyPr>
          <a:lstStyle/>
          <a:p>
            <a:pPr algn="ctr"/>
            <a:r>
              <a:rPr lang="ru-RU" sz="3600" b="1" dirty="0" smtClean="0"/>
              <a:t>3. Порядок передачи объекта под охрану</a:t>
            </a:r>
            <a:endParaRPr lang="ru-RU" sz="3600" b="1" dirty="0"/>
          </a:p>
        </p:txBody>
      </p:sp>
      <p:sp>
        <p:nvSpPr>
          <p:cNvPr id="3" name="Объект 2"/>
          <p:cNvSpPr>
            <a:spLocks noGrp="1"/>
          </p:cNvSpPr>
          <p:nvPr>
            <p:ph idx="1"/>
          </p:nvPr>
        </p:nvSpPr>
        <p:spPr>
          <a:xfrm>
            <a:off x="838199" y="990600"/>
            <a:ext cx="10994571" cy="5186363"/>
          </a:xfrm>
        </p:spPr>
        <p:txBody>
          <a:bodyPr>
            <a:normAutofit fontScale="92500"/>
          </a:bodyPr>
          <a:lstStyle/>
          <a:p>
            <a:r>
              <a:rPr lang="ru-RU" dirty="0"/>
              <a:t>При передаче объектов под охрану в соответствии с Приложением № 3 к типовому контракту составляется Акт принятия объекта (</a:t>
            </a:r>
            <a:r>
              <a:rPr lang="ru-RU" dirty="0" err="1"/>
              <a:t>ов</a:t>
            </a:r>
            <a:r>
              <a:rPr lang="ru-RU" dirty="0"/>
              <a:t>) под охрану. </a:t>
            </a:r>
          </a:p>
          <a:p>
            <a:r>
              <a:rPr lang="ru-RU" dirty="0" smtClean="0"/>
              <a:t>При передаче объекта под охрану необходимо проверить у охранников удостоверение охранника и личную карточку охранника. У представителя Исполнителя (если это не руководитель) – доверенность.</a:t>
            </a:r>
            <a:r>
              <a:rPr lang="en-US" dirty="0" smtClean="0"/>
              <a:t> </a:t>
            </a:r>
          </a:p>
          <a:p>
            <a:r>
              <a:rPr lang="ru-RU" dirty="0" smtClean="0"/>
              <a:t>После </a:t>
            </a:r>
            <a:r>
              <a:rPr lang="ru-RU" dirty="0"/>
              <a:t>подписания Акта принятия объекта под охрану представителем ЧОО по доверенности, к акту должна быть приложена заверенная копия доверенности</a:t>
            </a:r>
            <a:r>
              <a:rPr lang="ru-RU" dirty="0" smtClean="0"/>
              <a:t>.</a:t>
            </a:r>
            <a:endParaRPr lang="en-US" dirty="0" smtClean="0"/>
          </a:p>
          <a:p>
            <a:r>
              <a:rPr lang="ru-RU" dirty="0"/>
              <a:t>В случае отсутствия сотрудников исполнителя которым должен быть передан по акту приема-передачи объект охраны (граждане без удостоверения охранника и личной карточки охранника работниками Исполнителя не являются) рекомендуется составлять Акт о не передачи объекта под охрану. </a:t>
            </a:r>
            <a:endParaRPr lang="en-US" dirty="0" smtClean="0"/>
          </a:p>
          <a:p>
            <a:pPr marL="0" indent="0">
              <a:buNone/>
            </a:pPr>
            <a:endParaRPr lang="ru-RU" dirty="0"/>
          </a:p>
        </p:txBody>
      </p:sp>
    </p:spTree>
    <p:extLst>
      <p:ext uri="{BB962C8B-B14F-4D97-AF65-F5344CB8AC3E}">
        <p14:creationId xmlns:p14="http://schemas.microsoft.com/office/powerpoint/2010/main" val="4036484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05139"/>
          </a:xfrm>
        </p:spPr>
        <p:txBody>
          <a:bodyPr/>
          <a:lstStyle/>
          <a:p>
            <a:pPr algn="ctr"/>
            <a:r>
              <a:rPr lang="ru-RU" b="1" dirty="0" smtClean="0"/>
              <a:t>4. Порядок передачи объекта под охрану</a:t>
            </a:r>
            <a:endParaRPr lang="ru-RU" b="1" dirty="0"/>
          </a:p>
        </p:txBody>
      </p:sp>
      <p:sp>
        <p:nvSpPr>
          <p:cNvPr id="3" name="Объект 2"/>
          <p:cNvSpPr>
            <a:spLocks noGrp="1"/>
          </p:cNvSpPr>
          <p:nvPr>
            <p:ph idx="1"/>
          </p:nvPr>
        </p:nvSpPr>
        <p:spPr>
          <a:xfrm>
            <a:off x="838200" y="1163782"/>
            <a:ext cx="10515600" cy="5013181"/>
          </a:xfrm>
        </p:spPr>
        <p:txBody>
          <a:bodyPr/>
          <a:lstStyle/>
          <a:p>
            <a:pPr algn="just"/>
            <a:r>
              <a:rPr lang="ru-RU" dirty="0"/>
              <a:t>Если в течение часа Исполнитель с охранниками, имеющими необходимые документы не приступил к охране объекта, Заказчик повторно составляет Акт о том, что Исполнитель не приступил к исполнению </a:t>
            </a:r>
            <a:r>
              <a:rPr lang="ru-RU" dirty="0" smtClean="0"/>
              <a:t>Контракта. В данном случае Заказчик  </a:t>
            </a:r>
            <a:r>
              <a:rPr lang="ru-RU" dirty="0"/>
              <a:t>имеет право вынести решение об одностороннем отказе от исполнения контракта (Решение Арбитражного суда Томской области от 02.07.2020 г. по делу № А67-1602/2020</a:t>
            </a:r>
            <a:r>
              <a:rPr lang="ru-RU" dirty="0" smtClean="0"/>
              <a:t>).</a:t>
            </a:r>
          </a:p>
          <a:p>
            <a:pPr algn="just"/>
            <a:r>
              <a:rPr lang="ru-RU" dirty="0"/>
              <a:t>Одновременно с принятием решения об одностороннем отказе от исполнения контракта, для обеспечения бесперебойного оказания охранных услуг на период повторной процедуры возможно заключить контракт с единственным исполнителем на основании пункта 4 части 1 статьи 93 Закона № 44-ФЗ.</a:t>
            </a:r>
          </a:p>
          <a:p>
            <a:pPr algn="just"/>
            <a:endParaRPr lang="ru-RU" dirty="0"/>
          </a:p>
          <a:p>
            <a:endParaRPr lang="ru-RU" dirty="0"/>
          </a:p>
        </p:txBody>
      </p:sp>
    </p:spTree>
    <p:extLst>
      <p:ext uri="{BB962C8B-B14F-4D97-AF65-F5344CB8AC3E}">
        <p14:creationId xmlns:p14="http://schemas.microsoft.com/office/powerpoint/2010/main" val="3878608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5. Проверка хода оказания охранных услуг</a:t>
            </a:r>
            <a:endParaRPr lang="ru-RU" b="1" dirty="0"/>
          </a:p>
        </p:txBody>
      </p:sp>
      <p:sp>
        <p:nvSpPr>
          <p:cNvPr id="3" name="Объект 2"/>
          <p:cNvSpPr>
            <a:spLocks noGrp="1"/>
          </p:cNvSpPr>
          <p:nvPr>
            <p:ph idx="1"/>
          </p:nvPr>
        </p:nvSpPr>
        <p:spPr/>
        <p:txBody>
          <a:bodyPr>
            <a:normAutofit fontScale="92500" lnSpcReduction="10000"/>
          </a:bodyPr>
          <a:lstStyle/>
          <a:p>
            <a:pPr algn="just"/>
            <a:r>
              <a:rPr lang="ru-RU" dirty="0"/>
              <a:t>Услуги по охране объектов заказчика в соответствии с контрактом оказываются поэтапно. Этапом оказания услуг является календарный месяц.</a:t>
            </a:r>
          </a:p>
          <a:p>
            <a:pPr algn="just"/>
            <a:r>
              <a:rPr lang="ru-RU" dirty="0"/>
              <a:t>Комиссией заказчика в соответствии с пунктом 2.4.1. типового контракта (не менее 3-х человек, полномочия и состав которой утверждается приказом) в целях приемки результатов отдельного этапа исполнения контракта Рекомендуем ежедневно (проверке подлежит каждая смена) проверять качество услуги и, в случае выявления нарушений, - составлять Акт проверки качества охранных услуг В Акте указываются все нарушения условий контракта и Технического задания, выявленные в ходе проверки в каждый конкретный день. Акт подписывается всеми членами комиссии. </a:t>
            </a:r>
          </a:p>
        </p:txBody>
      </p:sp>
    </p:spTree>
    <p:extLst>
      <p:ext uri="{BB962C8B-B14F-4D97-AF65-F5344CB8AC3E}">
        <p14:creationId xmlns:p14="http://schemas.microsoft.com/office/powerpoint/2010/main" val="432020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6. Проверка хода оказания охранных услуг</a:t>
            </a:r>
            <a:endParaRPr lang="ru-RU" b="1" dirty="0"/>
          </a:p>
        </p:txBody>
      </p:sp>
      <p:sp>
        <p:nvSpPr>
          <p:cNvPr id="3" name="Объект 2"/>
          <p:cNvSpPr>
            <a:spLocks noGrp="1"/>
          </p:cNvSpPr>
          <p:nvPr>
            <p:ph idx="1"/>
          </p:nvPr>
        </p:nvSpPr>
        <p:spPr/>
        <p:txBody>
          <a:bodyPr>
            <a:normAutofit fontScale="85000" lnSpcReduction="20000"/>
          </a:bodyPr>
          <a:lstStyle/>
          <a:p>
            <a:pPr algn="just"/>
            <a:r>
              <a:rPr lang="ru-RU" dirty="0"/>
              <a:t> С Актом должны быть ознакомлены под роспись работники исполнителя (охранники), у которых были выявлены нарушения (например, отсутствие удостоверения частного охранника, личной карточки охранника, отсутствие специальных средств на посту охраны и пр.). При отказе работников исполнителя от подписи, заказчик фиксирует данный факт в Акте.  </a:t>
            </a:r>
          </a:p>
          <a:p>
            <a:pPr algn="just"/>
            <a:r>
              <a:rPr lang="ru-RU" dirty="0" smtClean="0"/>
              <a:t>Проверку хода оказания услуг, их соответствия условиям договора Заказчик имеет право проводить без уведомления Исполнителя, но в случае выявления нарушений Рекомендуем </a:t>
            </a:r>
            <a:r>
              <a:rPr lang="ru-RU" dirty="0"/>
              <a:t>заказчикам при составлении </a:t>
            </a:r>
            <a:r>
              <a:rPr lang="ru-RU" dirty="0" smtClean="0"/>
              <a:t>Акта о выявленных нарушениях </a:t>
            </a:r>
            <a:r>
              <a:rPr lang="ru-RU" dirty="0"/>
              <a:t>вызывать представителя исполнителя с уведомлением через смс-сообщение, посредством электронной почты для подписания данного документа. При отказе представителя исполнителя от </a:t>
            </a:r>
            <a:r>
              <a:rPr lang="ru-RU" dirty="0" smtClean="0"/>
              <a:t>подписи - зафиксировать </a:t>
            </a:r>
            <a:r>
              <a:rPr lang="ru-RU" dirty="0"/>
              <a:t>данный факт в Акте. </a:t>
            </a:r>
            <a:endParaRPr lang="ru-RU" dirty="0" smtClean="0"/>
          </a:p>
          <a:p>
            <a:pPr algn="just"/>
            <a:r>
              <a:rPr lang="ru-RU" dirty="0" smtClean="0"/>
              <a:t>В случае не прибытия представителя Исполнителя в установленный договором срок (в течении часа) на объект охраны с момента вызова Заказчик имеет право составить Акт в одностороннем порядке. </a:t>
            </a:r>
            <a:endParaRPr lang="ru-RU" dirty="0"/>
          </a:p>
        </p:txBody>
      </p:sp>
    </p:spTree>
    <p:extLst>
      <p:ext uri="{BB962C8B-B14F-4D97-AF65-F5344CB8AC3E}">
        <p14:creationId xmlns:p14="http://schemas.microsoft.com/office/powerpoint/2010/main" val="2797679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smtClean="0"/>
              <a:t>7. Перечень проверяемых Заказчиком документов на посту охраны</a:t>
            </a:r>
            <a:endParaRPr lang="ru-RU" sz="3600" b="1" dirty="0"/>
          </a:p>
        </p:txBody>
      </p:sp>
      <p:sp>
        <p:nvSpPr>
          <p:cNvPr id="3" name="Объект 2"/>
          <p:cNvSpPr>
            <a:spLocks noGrp="1"/>
          </p:cNvSpPr>
          <p:nvPr>
            <p:ph idx="1"/>
          </p:nvPr>
        </p:nvSpPr>
        <p:spPr/>
        <p:txBody>
          <a:bodyPr>
            <a:normAutofit fontScale="85000" lnSpcReduction="20000"/>
          </a:bodyPr>
          <a:lstStyle/>
          <a:p>
            <a:pPr algn="just"/>
            <a:r>
              <a:rPr lang="ru-RU" b="1" dirty="0" smtClean="0"/>
              <a:t>Удостоверение охранника</a:t>
            </a:r>
            <a:r>
              <a:rPr lang="ru-RU" dirty="0" smtClean="0"/>
              <a:t>. Обращаем внимание на срок действия удостоверения, отметки в нем о выдаче личной карточки, отметки прохождении периодической проверки на пригодность к действиям в условиях, связанных с применением огнестрельного оружия и (или) специальных средств (ст. 16 ФЗ N 2487-1 "О частной детективной и охранной деятельности в Российской Федерации)</a:t>
            </a:r>
          </a:p>
          <a:p>
            <a:pPr algn="just"/>
            <a:r>
              <a:rPr lang="ru-RU" b="1" dirty="0" smtClean="0"/>
              <a:t>Личная карточка охранника</a:t>
            </a:r>
            <a:r>
              <a:rPr lang="ru-RU" dirty="0" smtClean="0"/>
              <a:t>. Выдается Управлением Росгвардии по месту регистрации охранной организации (Положение о лицензировании частной охранной деятельности утв. Постановлением Правительства Российской Федерации от 23.06.2011 № 498, Решение Верховного Суда РФ от 8 февраля 2023 г. N АКПИ22-1214)</a:t>
            </a:r>
          </a:p>
          <a:p>
            <a:pPr algn="just"/>
            <a:r>
              <a:rPr lang="ru-RU" b="1" dirty="0" smtClean="0"/>
              <a:t>Должностная инструкция охранника </a:t>
            </a:r>
            <a:r>
              <a:rPr lang="ru-RU" dirty="0" smtClean="0"/>
              <a:t>(ст. 12.1 ФЗ N 2487-1 "О частной детективной и охранной деятельности в Российской Федерации)</a:t>
            </a:r>
          </a:p>
          <a:p>
            <a:pPr algn="just"/>
            <a:r>
              <a:rPr lang="ru-RU" b="1" dirty="0" smtClean="0"/>
              <a:t>Лист ознакомления с должностной инструкцией</a:t>
            </a:r>
          </a:p>
          <a:p>
            <a:endParaRPr lang="ru-RU" dirty="0"/>
          </a:p>
        </p:txBody>
      </p:sp>
    </p:spTree>
    <p:extLst>
      <p:ext uri="{BB962C8B-B14F-4D97-AF65-F5344CB8AC3E}">
        <p14:creationId xmlns:p14="http://schemas.microsoft.com/office/powerpoint/2010/main" val="279755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b="1" dirty="0" smtClean="0">
                <a:solidFill>
                  <a:prstClr val="black"/>
                </a:solidFill>
              </a:rPr>
              <a:t>8. Перечень </a:t>
            </a:r>
            <a:r>
              <a:rPr lang="ru-RU" sz="3600" b="1" dirty="0">
                <a:solidFill>
                  <a:prstClr val="black"/>
                </a:solidFill>
              </a:rPr>
              <a:t>проверяемых Заказчиком документов на посту охраны</a:t>
            </a:r>
            <a:endParaRPr lang="ru-RU" dirty="0"/>
          </a:p>
        </p:txBody>
      </p:sp>
      <p:sp>
        <p:nvSpPr>
          <p:cNvPr id="3" name="Объект 2"/>
          <p:cNvSpPr>
            <a:spLocks noGrp="1"/>
          </p:cNvSpPr>
          <p:nvPr>
            <p:ph idx="1"/>
          </p:nvPr>
        </p:nvSpPr>
        <p:spPr/>
        <p:txBody>
          <a:bodyPr>
            <a:normAutofit fontScale="92500" lnSpcReduction="10000"/>
          </a:bodyPr>
          <a:lstStyle/>
          <a:p>
            <a:r>
              <a:rPr lang="ru-RU" dirty="0" smtClean="0"/>
              <a:t>свидетельства (сертификаты), подтверждающие прохождение обучения работников исполнителя по специальности «Работник по охране образовательной организации» (приказ Минтруда от 11.12.2015 № 1010н «Об утверждении профессионального стандарта «Работник по обеспечению охраны образовательных организаций», пункт 4.3 ГОСТ Р 58485-2019 «Оказание охранных услуг на объектах дошкольных, общеобразовательных и профессиональных образовательных организаций», пункты 4.1., 4.2 типового Технического задания, утвержденного Распоряжением Департамента государственного заказа Томской области от 04.10.2023 № 177-р.). Данные свидетельства проверяют Заказчики </a:t>
            </a:r>
            <a:r>
              <a:rPr lang="ru-RU" dirty="0"/>
              <a:t>образовательных (медицинских) организаций </a:t>
            </a:r>
            <a:endParaRPr lang="ru-RU" dirty="0" smtClean="0"/>
          </a:p>
          <a:p>
            <a:endParaRPr lang="ru-RU" dirty="0"/>
          </a:p>
        </p:txBody>
      </p:sp>
    </p:spTree>
    <p:extLst>
      <p:ext uri="{BB962C8B-B14F-4D97-AF65-F5344CB8AC3E}">
        <p14:creationId xmlns:p14="http://schemas.microsoft.com/office/powerpoint/2010/main" val="1570088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494846"/>
          </a:xfrm>
        </p:spPr>
        <p:txBody>
          <a:bodyPr>
            <a:noAutofit/>
          </a:bodyPr>
          <a:lstStyle/>
          <a:p>
            <a:pPr algn="ctr"/>
            <a:r>
              <a:rPr lang="ru-RU" sz="3200" b="1" dirty="0" smtClean="0"/>
              <a:t>9. Удостоверение охранника</a:t>
            </a:r>
            <a:endParaRPr lang="ru-RU" sz="3200" b="1" dirty="0"/>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1979" y="1825625"/>
            <a:ext cx="6828042" cy="4351338"/>
          </a:xfrm>
        </p:spPr>
      </p:pic>
    </p:spTree>
    <p:extLst>
      <p:ext uri="{BB962C8B-B14F-4D97-AF65-F5344CB8AC3E}">
        <p14:creationId xmlns:p14="http://schemas.microsoft.com/office/powerpoint/2010/main" val="3473122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655</TotalTime>
  <Words>1969</Words>
  <Application>Microsoft Office PowerPoint</Application>
  <PresentationFormat>Произвольный</PresentationFormat>
  <Paragraphs>68</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1. Порядок приемки охранных услуг, алгоритм действий заказчиков при приемке охранных услуг</vt:lpstr>
      <vt:lpstr>2. Обязанность Исполнителя после подписания контракта</vt:lpstr>
      <vt:lpstr>3. Порядок передачи объекта под охрану</vt:lpstr>
      <vt:lpstr>4. Порядок передачи объекта под охрану</vt:lpstr>
      <vt:lpstr>5. Проверка хода оказания охранных услуг</vt:lpstr>
      <vt:lpstr>6. Проверка хода оказания охранных услуг</vt:lpstr>
      <vt:lpstr>7. Перечень проверяемых Заказчиком документов на посту охраны</vt:lpstr>
      <vt:lpstr>8. Перечень проверяемых Заказчиком документов на посту охраны</vt:lpstr>
      <vt:lpstr>9. Удостоверение охранника</vt:lpstr>
      <vt:lpstr>10. Удостоверение охранника</vt:lpstr>
      <vt:lpstr>11. Личная карточка охранника </vt:lpstr>
      <vt:lpstr> 12. Свидетельство о квалификации </vt:lpstr>
      <vt:lpstr>13. Должностная инструкция охранника</vt:lpstr>
      <vt:lpstr>14. Должностная инструкция</vt:lpstr>
      <vt:lpstr>15. Экспертиза результата оказанных услуг</vt:lpstr>
      <vt:lpstr>16. Экспертиза результата оказанных услуг</vt:lpstr>
      <vt:lpstr>17. Взыскание с исполнителя штрафных санкций по фактам ненадлежащего исполнения контракта</vt:lpstr>
      <vt:lpstr>18. Взыскание с исполнителя штрафных санкций по фактам ненадлежащего исполнения контракта</vt:lpstr>
      <vt:lpstr>19. Односторонний отказ от исполнения контракта</vt:lpstr>
      <vt:lpstr>20. Односторонний отказ от исполнения контракта</vt:lpstr>
    </vt:vector>
  </TitlesOfParts>
  <Company>Улыбка</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Порядок приемки охранных услуг, алгоритм действий заказчиков при приемке охранных услуг</dc:title>
  <dc:creator>user</dc:creator>
  <cp:lastModifiedBy>KIA</cp:lastModifiedBy>
  <cp:revision>42</cp:revision>
  <cp:lastPrinted>2024-02-28T06:49:43Z</cp:lastPrinted>
  <dcterms:created xsi:type="dcterms:W3CDTF">2024-02-27T14:26:05Z</dcterms:created>
  <dcterms:modified xsi:type="dcterms:W3CDTF">2024-03-01T18:17:54Z</dcterms:modified>
</cp:coreProperties>
</file>